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notesMasterIdLst>
    <p:notesMasterId r:id="rId27"/>
  </p:notesMasterIdLst>
  <p:sldIdLst>
    <p:sldId id="256" r:id="rId2"/>
    <p:sldId id="259" r:id="rId3"/>
    <p:sldId id="274" r:id="rId4"/>
    <p:sldId id="258" r:id="rId5"/>
    <p:sldId id="277" r:id="rId6"/>
    <p:sldId id="260" r:id="rId7"/>
    <p:sldId id="278" r:id="rId8"/>
    <p:sldId id="262" r:id="rId9"/>
    <p:sldId id="279" r:id="rId10"/>
    <p:sldId id="263" r:id="rId11"/>
    <p:sldId id="280" r:id="rId12"/>
    <p:sldId id="264" r:id="rId13"/>
    <p:sldId id="281" r:id="rId14"/>
    <p:sldId id="265" r:id="rId15"/>
    <p:sldId id="282" r:id="rId16"/>
    <p:sldId id="266" r:id="rId17"/>
    <p:sldId id="283" r:id="rId18"/>
    <p:sldId id="261" r:id="rId19"/>
    <p:sldId id="288" r:id="rId20"/>
    <p:sldId id="268" r:id="rId21"/>
    <p:sldId id="269" r:id="rId22"/>
    <p:sldId id="284" r:id="rId23"/>
    <p:sldId id="285" r:id="rId24"/>
    <p:sldId id="287" r:id="rId25"/>
    <p:sldId id="28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Bridge</c:v>
                </c:pt>
                <c:pt idx="1">
                  <c:v>Child</c:v>
                </c:pt>
                <c:pt idx="2">
                  <c:v>Downward Dog</c:v>
                </c:pt>
                <c:pt idx="3">
                  <c:v>Mountain</c:v>
                </c:pt>
                <c:pt idx="4">
                  <c:v>Plank</c:v>
                </c:pt>
                <c:pt idx="5">
                  <c:v>Seated Forward Bend</c:v>
                </c:pt>
                <c:pt idx="6">
                  <c:v>Tree</c:v>
                </c:pt>
                <c:pt idx="7">
                  <c:v>Triangle Pose</c:v>
                </c:pt>
                <c:pt idx="8">
                  <c:v>Warrior1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0.88</c:v>
                </c:pt>
                <c:pt idx="1">
                  <c:v>0.87</c:v>
                </c:pt>
                <c:pt idx="2">
                  <c:v>0.77</c:v>
                </c:pt>
                <c:pt idx="3">
                  <c:v>0.85</c:v>
                </c:pt>
                <c:pt idx="4">
                  <c:v>0.72</c:v>
                </c:pt>
                <c:pt idx="5">
                  <c:v>0.85</c:v>
                </c:pt>
                <c:pt idx="6">
                  <c:v>0.8</c:v>
                </c:pt>
                <c:pt idx="7">
                  <c:v>0.78</c:v>
                </c:pt>
                <c:pt idx="8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6-4E58-B10E-D985C7297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8330240"/>
        <c:axId val="408326712"/>
      </c:barChart>
      <c:catAx>
        <c:axId val="40833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326712"/>
        <c:crosses val="autoZero"/>
        <c:auto val="1"/>
        <c:lblAlgn val="ctr"/>
        <c:lblOffset val="100"/>
        <c:noMultiLvlLbl val="0"/>
      </c:catAx>
      <c:valAx>
        <c:axId val="408326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330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Bridge</c:v>
                </c:pt>
                <c:pt idx="1">
                  <c:v>Child</c:v>
                </c:pt>
                <c:pt idx="2">
                  <c:v>DownwardDog</c:v>
                </c:pt>
                <c:pt idx="3">
                  <c:v>Mountain</c:v>
                </c:pt>
                <c:pt idx="4">
                  <c:v>Plank</c:v>
                </c:pt>
                <c:pt idx="5">
                  <c:v>SeatedForwardBend</c:v>
                </c:pt>
                <c:pt idx="6">
                  <c:v>Tree</c:v>
                </c:pt>
                <c:pt idx="7">
                  <c:v>TrianglePose</c:v>
                </c:pt>
                <c:pt idx="8">
                  <c:v>Warrior1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0.63</c:v>
                </c:pt>
                <c:pt idx="1">
                  <c:v>0.8</c:v>
                </c:pt>
                <c:pt idx="2">
                  <c:v>0.57999999999999996</c:v>
                </c:pt>
                <c:pt idx="3">
                  <c:v>0.78</c:v>
                </c:pt>
                <c:pt idx="4">
                  <c:v>0.8</c:v>
                </c:pt>
                <c:pt idx="5">
                  <c:v>0.68</c:v>
                </c:pt>
                <c:pt idx="6">
                  <c:v>0.88</c:v>
                </c:pt>
                <c:pt idx="7">
                  <c:v>0.85</c:v>
                </c:pt>
                <c:pt idx="8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D-4A1E-8E69-EFB6228B1E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8343568"/>
        <c:axId val="408344744"/>
      </c:barChart>
      <c:catAx>
        <c:axId val="40834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344744"/>
        <c:crosses val="autoZero"/>
        <c:auto val="1"/>
        <c:lblAlgn val="ctr"/>
        <c:lblOffset val="100"/>
        <c:noMultiLvlLbl val="0"/>
      </c:catAx>
      <c:valAx>
        <c:axId val="408344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34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Bridge</c:v>
                </c:pt>
                <c:pt idx="1">
                  <c:v>Child</c:v>
                </c:pt>
                <c:pt idx="2">
                  <c:v>DownwardDog</c:v>
                </c:pt>
                <c:pt idx="3">
                  <c:v>Mountain</c:v>
                </c:pt>
                <c:pt idx="4">
                  <c:v>Plank</c:v>
                </c:pt>
                <c:pt idx="5">
                  <c:v>SeatedForwardBend</c:v>
                </c:pt>
                <c:pt idx="6">
                  <c:v>Tree</c:v>
                </c:pt>
                <c:pt idx="7">
                  <c:v>TrianglePose</c:v>
                </c:pt>
                <c:pt idx="8">
                  <c:v>Warrior1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0.74074074074074003</c:v>
                </c:pt>
                <c:pt idx="1">
                  <c:v>0.67213114754098302</c:v>
                </c:pt>
                <c:pt idx="2">
                  <c:v>0.66666666666666596</c:v>
                </c:pt>
                <c:pt idx="3">
                  <c:v>0.81818181818181801</c:v>
                </c:pt>
                <c:pt idx="4">
                  <c:v>0.76190476190476197</c:v>
                </c:pt>
                <c:pt idx="5">
                  <c:v>0.76086956521739102</c:v>
                </c:pt>
                <c:pt idx="6">
                  <c:v>0.84403669724770602</c:v>
                </c:pt>
                <c:pt idx="7">
                  <c:v>0.81967213114754101</c:v>
                </c:pt>
                <c:pt idx="8">
                  <c:v>0.81481481481481399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9-4C7B-8297-41EE283A6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5691264"/>
        <c:axId val="505695576"/>
      </c:barChart>
      <c:catAx>
        <c:axId val="50569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695576"/>
        <c:crosses val="autoZero"/>
        <c:auto val="1"/>
        <c:lblAlgn val="ctr"/>
        <c:lblOffset val="100"/>
        <c:noMultiLvlLbl val="0"/>
      </c:catAx>
      <c:valAx>
        <c:axId val="505695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69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D3FD0-B8D6-4E5C-9DBB-FDD82681698B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A0C30-9A9F-4DD3-A58E-AEE1C5EE0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9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9ebe1bda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9ebe1bda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420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8ffeab58c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8ffeab58c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26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b1eec1c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b1eec1c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75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3477679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3477679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27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b3477679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b3477679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9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3477679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3477679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101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3477679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3477679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94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3477679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3477679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382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3477679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3477679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10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82AF-7419-442A-985E-BA3A6502137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EEE81-11A6-490D-8397-81637D31D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5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42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4209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6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02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18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4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28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5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612" y="3043730"/>
            <a:ext cx="5472863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4297" y="5357596"/>
            <a:ext cx="5481703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169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34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3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18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3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0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5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29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25404F2-BE9A-4460-8815-8F645183555F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94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770" r:id="rId19"/>
    <p:sldLayoutId id="2147483775" r:id="rId20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gajournal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tensorflow/tfjs-models/tree/master/posenet" TargetMode="External"/><Relationship Id="rId4" Type="http://schemas.openxmlformats.org/officeDocument/2006/relationships/hyperlink" Target="https://medium.com/tensorflow/real-time-human-pose-estimation-in-the-browser-with-tensorflow-js-7dd0bc881cd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/user/whatisnumpy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scikit-learn.org/stable/modules/generated/sklearn.model_selection" TargetMode="External"/><Relationship Id="rId4" Type="http://schemas.openxmlformats.org/officeDocument/2006/relationships/hyperlink" Target="https://pypi.org/project/google_images_download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8874" y="558926"/>
            <a:ext cx="9440034" cy="182880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Yoga Posture Recognition</a:t>
            </a:r>
            <a:br>
              <a:rPr lang="en-US" sz="5400" dirty="0"/>
            </a:br>
            <a:r>
              <a:rPr lang="en-US" sz="5400" dirty="0"/>
              <a:t>For Self Training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9702" y="2717441"/>
            <a:ext cx="10947042" cy="3940935"/>
          </a:xfrm>
        </p:spPr>
        <p:txBody>
          <a:bodyPr>
            <a:normAutofit/>
          </a:bodyPr>
          <a:lstStyle/>
          <a:p>
            <a:r>
              <a:rPr lang="en-US" sz="3600" dirty="0"/>
              <a:t>Presented By</a:t>
            </a:r>
          </a:p>
          <a:p>
            <a:pPr algn="l"/>
            <a:r>
              <a:rPr lang="en-US" sz="3600" dirty="0"/>
              <a:t>           </a:t>
            </a:r>
            <a:r>
              <a:rPr lang="en-US" sz="2400" dirty="0"/>
              <a:t>Aakash Kumar Singh                                          Abhinav Dubey</a:t>
            </a:r>
          </a:p>
          <a:p>
            <a:pPr algn="l"/>
            <a:r>
              <a:rPr lang="en-US" sz="2400" dirty="0"/>
              <a:t>                IT/70/15                                                               It/56/55</a:t>
            </a:r>
          </a:p>
          <a:p>
            <a:pPr algn="ctr"/>
            <a:r>
              <a:rPr lang="en-US" sz="3200" dirty="0"/>
              <a:t>Supervised By</a:t>
            </a:r>
          </a:p>
          <a:p>
            <a:pPr algn="ctr"/>
            <a:r>
              <a:rPr lang="en-US" sz="2800" dirty="0"/>
              <a:t>Janib-ul Bashir</a:t>
            </a:r>
          </a:p>
          <a:p>
            <a:r>
              <a:rPr lang="en-US" sz="2800" dirty="0"/>
              <a:t>              National Institute Of Technology, Srinagar</a:t>
            </a:r>
          </a:p>
        </p:txBody>
      </p:sp>
    </p:spTree>
    <p:extLst>
      <p:ext uri="{BB962C8B-B14F-4D97-AF65-F5344CB8AC3E}">
        <p14:creationId xmlns:p14="http://schemas.microsoft.com/office/powerpoint/2010/main" val="4075127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GB"/>
              <a:t>DataBase Formation :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web scraping 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Normalization 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FFFFFF"/>
                </a:solidFill>
              </a:rPr>
              <a:t>POSENET [4] </a:t>
            </a:r>
            <a:r>
              <a:rPr lang="en-GB" dirty="0">
                <a:solidFill>
                  <a:srgbClr val="FFFFFF"/>
                </a:solidFill>
              </a:rPr>
              <a:t>: a vision model that estimates the key body joints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Input format : jpg , </a:t>
            </a:r>
            <a:r>
              <a:rPr lang="en-GB" dirty="0" err="1">
                <a:solidFill>
                  <a:srgbClr val="FFFFFF"/>
                </a:solidFill>
              </a:rPr>
              <a:t>png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Output </a:t>
            </a:r>
            <a:r>
              <a:rPr lang="en-GB" dirty="0" err="1">
                <a:solidFill>
                  <a:srgbClr val="FFFFFF"/>
                </a:solidFill>
              </a:rPr>
              <a:t>fromat</a:t>
            </a:r>
            <a:r>
              <a:rPr lang="en-GB" dirty="0">
                <a:solidFill>
                  <a:srgbClr val="FFFFFF"/>
                </a:solidFill>
              </a:rPr>
              <a:t> : JSON (when data is sent from server to webpage)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JSON to DATA FRAMES to CSV FILE</a:t>
            </a:r>
            <a:endParaRPr dirty="0">
              <a:solidFill>
                <a:srgbClr val="FFFFFF"/>
              </a:solidFill>
            </a:endParaRP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43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8827539" y="4201540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040102" y="3224214"/>
            <a:ext cx="2849891" cy="767111"/>
            <a:chOff x="1212229" y="2147317"/>
            <a:chExt cx="2849891" cy="767111"/>
          </a:xfrm>
        </p:grpSpPr>
        <p:sp>
          <p:nvSpPr>
            <p:cNvPr id="62" name="TextBox 61"/>
            <p:cNvSpPr txBox="1"/>
            <p:nvPr/>
          </p:nvSpPr>
          <p:spPr>
            <a:xfrm>
              <a:off x="2549101" y="257587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68F1DF-96D5-40C9-A8CB-358216ACBD30}"/>
              </a:ext>
            </a:extLst>
          </p:cNvPr>
          <p:cNvSpPr txBox="1"/>
          <p:nvPr/>
        </p:nvSpPr>
        <p:spPr>
          <a:xfrm>
            <a:off x="3769570" y="5392736"/>
            <a:ext cx="4063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Pose estimation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69E57A-39DD-496A-80EC-AC57568981C5}"/>
              </a:ext>
            </a:extLst>
          </p:cNvPr>
          <p:cNvCxnSpPr>
            <a:cxnSpLocks/>
          </p:cNvCxnSpPr>
          <p:nvPr/>
        </p:nvCxnSpPr>
        <p:spPr>
          <a:xfrm>
            <a:off x="5591176" y="4851918"/>
            <a:ext cx="0" cy="54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11">
            <a:extLst>
              <a:ext uri="{FF2B5EF4-FFF2-40B4-BE49-F238E27FC236}">
                <a16:creationId xmlns:a16="http://schemas.microsoft.com/office/drawing/2014/main" id="{4BDC2BF4-A1EC-4D44-9DC8-0422C87B4EE8}"/>
              </a:ext>
            </a:extLst>
          </p:cNvPr>
          <p:cNvSpPr>
            <a:spLocks noEditPoints="1"/>
          </p:cNvSpPr>
          <p:nvPr/>
        </p:nvSpPr>
        <p:spPr bwMode="auto">
          <a:xfrm>
            <a:off x="7962902" y="36369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71BA25CA-1B20-46BD-A754-29B808428275}"/>
              </a:ext>
            </a:extLst>
          </p:cNvPr>
          <p:cNvSpPr>
            <a:spLocks noEditPoints="1"/>
          </p:cNvSpPr>
          <p:nvPr/>
        </p:nvSpPr>
        <p:spPr bwMode="auto">
          <a:xfrm>
            <a:off x="9654326" y="477194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13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GB"/>
              <a:t>Pose Estimation :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Input image to identify (Test dataset)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FFFFFF"/>
                </a:solidFill>
              </a:rPr>
              <a:t>Use PoseNet [4] 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Read database </a:t>
            </a:r>
            <a:r>
              <a:rPr lang="en-GB" dirty="0" err="1">
                <a:solidFill>
                  <a:srgbClr val="FFFFFF"/>
                </a:solidFill>
              </a:rPr>
              <a:t>csv</a:t>
            </a:r>
            <a:r>
              <a:rPr lang="en-GB" dirty="0">
                <a:solidFill>
                  <a:srgbClr val="FFFFFF"/>
                </a:solidFill>
              </a:rPr>
              <a:t> file (training dataset)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Apply classification and clustering </a:t>
            </a:r>
            <a:r>
              <a:rPr lang="en-GB" dirty="0" err="1">
                <a:solidFill>
                  <a:srgbClr val="FFFFFF"/>
                </a:solidFill>
              </a:rPr>
              <a:t>algo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134" y="949801"/>
            <a:ext cx="5104533" cy="503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62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040102" y="3224214"/>
            <a:ext cx="2849891" cy="767111"/>
            <a:chOff x="1212229" y="2147317"/>
            <a:chExt cx="2849891" cy="767111"/>
          </a:xfrm>
        </p:grpSpPr>
        <p:sp>
          <p:nvSpPr>
            <p:cNvPr id="62" name="TextBox 61"/>
            <p:cNvSpPr txBox="1"/>
            <p:nvPr/>
          </p:nvSpPr>
          <p:spPr>
            <a:xfrm>
              <a:off x="2549101" y="257587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68F1DF-96D5-40C9-A8CB-358216ACBD30}"/>
              </a:ext>
            </a:extLst>
          </p:cNvPr>
          <p:cNvSpPr txBox="1"/>
          <p:nvPr/>
        </p:nvSpPr>
        <p:spPr>
          <a:xfrm>
            <a:off x="5315760" y="1221727"/>
            <a:ext cx="4336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 Of Interest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9011D2-654B-4EA4-A77B-7E8336F9FF2C}"/>
              </a:ext>
            </a:extLst>
          </p:cNvPr>
          <p:cNvCxnSpPr/>
          <p:nvPr/>
        </p:nvCxnSpPr>
        <p:spPr>
          <a:xfrm flipV="1">
            <a:off x="7057232" y="2034073"/>
            <a:ext cx="0" cy="145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11">
            <a:extLst>
              <a:ext uri="{FF2B5EF4-FFF2-40B4-BE49-F238E27FC236}">
                <a16:creationId xmlns:a16="http://schemas.microsoft.com/office/drawing/2014/main" id="{6F3D01B2-8935-4C80-905A-792FCB12674C}"/>
              </a:ext>
            </a:extLst>
          </p:cNvPr>
          <p:cNvSpPr>
            <a:spLocks noEditPoints="1"/>
          </p:cNvSpPr>
          <p:nvPr/>
        </p:nvSpPr>
        <p:spPr bwMode="auto">
          <a:xfrm>
            <a:off x="8716965" y="4055490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1C43118A-2CA4-4456-AFC9-2BB62C020364}"/>
              </a:ext>
            </a:extLst>
          </p:cNvPr>
          <p:cNvSpPr>
            <a:spLocks noEditPoints="1"/>
          </p:cNvSpPr>
          <p:nvPr/>
        </p:nvSpPr>
        <p:spPr bwMode="auto">
          <a:xfrm>
            <a:off x="9559982" y="4626416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29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GB"/>
              <a:t>ROI (Region of Interest) : 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Angle calculation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Images in training dataset of each posture are used to find median of the angles (ideal angles)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Desired angles for input images are calculated (real angles)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Similarity in angles ( ideal vs. real ) ~ accuracy 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00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040102" y="3224214"/>
            <a:ext cx="2849891" cy="767111"/>
            <a:chOff x="1212229" y="2147317"/>
            <a:chExt cx="2849891" cy="767111"/>
          </a:xfrm>
        </p:grpSpPr>
        <p:sp>
          <p:nvSpPr>
            <p:cNvPr id="62" name="TextBox 61"/>
            <p:cNvSpPr txBox="1"/>
            <p:nvPr/>
          </p:nvSpPr>
          <p:spPr>
            <a:xfrm>
              <a:off x="2549101" y="257587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68F1DF-96D5-40C9-A8CB-358216ACBD30}"/>
              </a:ext>
            </a:extLst>
          </p:cNvPr>
          <p:cNvSpPr txBox="1"/>
          <p:nvPr/>
        </p:nvSpPr>
        <p:spPr>
          <a:xfrm>
            <a:off x="6865829" y="1313229"/>
            <a:ext cx="359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Libraries Used</a:t>
            </a:r>
            <a:endParaRPr kumimoji="0" lang="en-IN" sz="4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9011D2-654B-4EA4-A77B-7E8336F9FF2C}"/>
              </a:ext>
            </a:extLst>
          </p:cNvPr>
          <p:cNvCxnSpPr/>
          <p:nvPr/>
        </p:nvCxnSpPr>
        <p:spPr>
          <a:xfrm flipV="1">
            <a:off x="8512807" y="2101429"/>
            <a:ext cx="0" cy="145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11">
            <a:extLst>
              <a:ext uri="{FF2B5EF4-FFF2-40B4-BE49-F238E27FC236}">
                <a16:creationId xmlns:a16="http://schemas.microsoft.com/office/drawing/2014/main" id="{6F3D01B2-8935-4C80-905A-792FCB12674C}"/>
              </a:ext>
            </a:extLst>
          </p:cNvPr>
          <p:cNvSpPr>
            <a:spLocks noEditPoints="1"/>
          </p:cNvSpPr>
          <p:nvPr/>
        </p:nvSpPr>
        <p:spPr bwMode="auto">
          <a:xfrm>
            <a:off x="8716965" y="4055490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C3040730-56AE-4109-A0B5-44BB33DA3DC5}"/>
              </a:ext>
            </a:extLst>
          </p:cNvPr>
          <p:cNvSpPr>
            <a:spLocks noEditPoints="1"/>
          </p:cNvSpPr>
          <p:nvPr/>
        </p:nvSpPr>
        <p:spPr bwMode="auto">
          <a:xfrm>
            <a:off x="9630529" y="4666126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455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GB"/>
              <a:t>Libraries Used :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AutoNum type="arabicPeriod"/>
            </a:pPr>
            <a:r>
              <a:rPr lang="en-GB">
                <a:solidFill>
                  <a:srgbClr val="FFFFFF"/>
                </a:solidFill>
              </a:rPr>
              <a:t>PoseNet [4] </a:t>
            </a:r>
            <a:r>
              <a:rPr lang="en-GB" dirty="0">
                <a:solidFill>
                  <a:srgbClr val="FFFFFF"/>
                </a:solidFill>
              </a:rPr>
              <a:t>: JSON library , used at front end 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AutoNum type="arabicPeriod"/>
            </a:pPr>
            <a:r>
              <a:rPr lang="en-GB">
                <a:solidFill>
                  <a:srgbClr val="FFFFFF"/>
                </a:solidFill>
              </a:rPr>
              <a:t>Flask  </a:t>
            </a:r>
            <a:r>
              <a:rPr lang="en-GB" dirty="0">
                <a:solidFill>
                  <a:srgbClr val="FFFFFF"/>
                </a:solidFill>
              </a:rPr>
              <a:t>: for backend and frontend communication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AutoNum type="arabicPeriod"/>
            </a:pPr>
            <a:r>
              <a:rPr lang="en-GB">
                <a:solidFill>
                  <a:srgbClr val="FFFFFF"/>
                </a:solidFill>
              </a:rPr>
              <a:t>NumPy [5] </a:t>
            </a:r>
            <a:r>
              <a:rPr lang="en-GB" dirty="0">
                <a:solidFill>
                  <a:srgbClr val="FFFFFF"/>
                </a:solidFill>
              </a:rPr>
              <a:t>: for statistical computation . </a:t>
            </a:r>
            <a:r>
              <a:rPr lang="en-GB" dirty="0" err="1">
                <a:solidFill>
                  <a:srgbClr val="FFFFFF"/>
                </a:solidFill>
              </a:rPr>
              <a:t>eg</a:t>
            </a:r>
            <a:r>
              <a:rPr lang="en-GB" dirty="0">
                <a:solidFill>
                  <a:srgbClr val="FFFFFF"/>
                </a:solidFill>
              </a:rPr>
              <a:t> : median calculation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AutoNum type="arabicPeriod"/>
            </a:pPr>
            <a:r>
              <a:rPr lang="en-GB" dirty="0" err="1">
                <a:solidFill>
                  <a:srgbClr val="FFFFFF"/>
                </a:solidFill>
              </a:rPr>
              <a:t>Google_images</a:t>
            </a:r>
            <a:r>
              <a:rPr lang="en-GB" err="1">
                <a:solidFill>
                  <a:srgbClr val="FFFFFF"/>
                </a:solidFill>
              </a:rPr>
              <a:t>_</a:t>
            </a:r>
            <a:r>
              <a:rPr lang="en-GB">
                <a:solidFill>
                  <a:srgbClr val="FFFFFF"/>
                </a:solidFill>
              </a:rPr>
              <a:t>download [4] </a:t>
            </a:r>
            <a:r>
              <a:rPr lang="en-GB" dirty="0">
                <a:solidFill>
                  <a:srgbClr val="FFFFFF"/>
                </a:solidFill>
              </a:rPr>
              <a:t>: for web </a:t>
            </a:r>
            <a:r>
              <a:rPr lang="en-GB" dirty="0" err="1">
                <a:solidFill>
                  <a:srgbClr val="FFFFFF"/>
                </a:solidFill>
              </a:rPr>
              <a:t>scaraping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AutoNum type="arabicPeriod"/>
            </a:pPr>
            <a:r>
              <a:rPr lang="en-GB">
                <a:solidFill>
                  <a:srgbClr val="FFFFFF"/>
                </a:solidFill>
              </a:rPr>
              <a:t>Glob : </a:t>
            </a:r>
            <a:r>
              <a:rPr lang="en-GB" dirty="0">
                <a:solidFill>
                  <a:srgbClr val="FFFFFF"/>
                </a:solidFill>
              </a:rPr>
              <a:t>for image related operations. </a:t>
            </a:r>
            <a:r>
              <a:rPr lang="en-GB" dirty="0" err="1">
                <a:solidFill>
                  <a:srgbClr val="FFFFFF"/>
                </a:solidFill>
              </a:rPr>
              <a:t>Eg</a:t>
            </a:r>
            <a:r>
              <a:rPr lang="en-GB" dirty="0">
                <a:solidFill>
                  <a:srgbClr val="FFFFFF"/>
                </a:solidFill>
              </a:rPr>
              <a:t>: image resize , rename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AutoNum type="arabicPeriod"/>
            </a:pPr>
            <a:r>
              <a:rPr lang="en-GB" err="1">
                <a:solidFill>
                  <a:srgbClr val="FFFFFF"/>
                </a:solidFill>
              </a:rPr>
              <a:t>Sklearn</a:t>
            </a:r>
            <a:r>
              <a:rPr lang="en-GB">
                <a:solidFill>
                  <a:srgbClr val="FFFFFF"/>
                </a:solidFill>
              </a:rPr>
              <a:t> [7] : </a:t>
            </a:r>
            <a:r>
              <a:rPr lang="en-GB" dirty="0">
                <a:solidFill>
                  <a:srgbClr val="FFFFFF"/>
                </a:solidFill>
              </a:rPr>
              <a:t>for ML related work like classification and predication </a:t>
            </a:r>
            <a:endParaRPr dirty="0">
              <a:solidFill>
                <a:srgbClr val="FFFFFF"/>
              </a:solidFill>
            </a:endParaRPr>
          </a:p>
          <a:p>
            <a:pPr indent="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8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040102" y="3224214"/>
            <a:ext cx="2849891" cy="767111"/>
            <a:chOff x="1212229" y="2147317"/>
            <a:chExt cx="2849891" cy="767111"/>
          </a:xfrm>
        </p:grpSpPr>
        <p:sp>
          <p:nvSpPr>
            <p:cNvPr id="62" name="TextBox 61"/>
            <p:cNvSpPr txBox="1"/>
            <p:nvPr/>
          </p:nvSpPr>
          <p:spPr>
            <a:xfrm>
              <a:off x="2549101" y="257587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68F1DF-96D5-40C9-A8CB-358216ACBD30}"/>
              </a:ext>
            </a:extLst>
          </p:cNvPr>
          <p:cNvSpPr txBox="1"/>
          <p:nvPr/>
        </p:nvSpPr>
        <p:spPr>
          <a:xfrm>
            <a:off x="8489356" y="1854470"/>
            <a:ext cx="359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en-IN" sz="4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9011D2-654B-4EA4-A77B-7E8336F9FF2C}"/>
              </a:ext>
            </a:extLst>
          </p:cNvPr>
          <p:cNvCxnSpPr/>
          <p:nvPr/>
        </p:nvCxnSpPr>
        <p:spPr>
          <a:xfrm flipV="1">
            <a:off x="9277917" y="2549767"/>
            <a:ext cx="0" cy="145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11">
            <a:extLst>
              <a:ext uri="{FF2B5EF4-FFF2-40B4-BE49-F238E27FC236}">
                <a16:creationId xmlns:a16="http://schemas.microsoft.com/office/drawing/2014/main" id="{6F3D01B2-8935-4C80-905A-792FCB12674C}"/>
              </a:ext>
            </a:extLst>
          </p:cNvPr>
          <p:cNvSpPr>
            <a:spLocks noEditPoints="1"/>
          </p:cNvSpPr>
          <p:nvPr/>
        </p:nvSpPr>
        <p:spPr bwMode="auto">
          <a:xfrm>
            <a:off x="8716965" y="4055490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6ED0650E-36D6-4C95-8408-40FF4C552D56}"/>
              </a:ext>
            </a:extLst>
          </p:cNvPr>
          <p:cNvSpPr>
            <a:spLocks noEditPoints="1"/>
          </p:cNvSpPr>
          <p:nvPr/>
        </p:nvSpPr>
        <p:spPr bwMode="auto">
          <a:xfrm>
            <a:off x="9601204" y="4626416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567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Confusion Matrix For All the Poses in </a:t>
            </a:r>
          </a:p>
          <a:p>
            <a:pPr marL="36900" indent="0">
              <a:buNone/>
            </a:pPr>
            <a:r>
              <a:rPr lang="en-US" dirty="0"/>
              <a:t>Database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3" t="-587" r="220" b="587"/>
          <a:stretch/>
        </p:blipFill>
        <p:spPr>
          <a:xfrm>
            <a:off x="6503830" y="1402080"/>
            <a:ext cx="5338723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2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13795" y="2363028"/>
          <a:ext cx="10353675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625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6467" y="3288267"/>
            <a:ext cx="11690000" cy="35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AutoNum type="arabicPeriod"/>
            </a:pPr>
            <a:r>
              <a:rPr lang="en-GB" dirty="0"/>
              <a:t>Introduction</a:t>
            </a:r>
            <a:endParaRPr dirty="0"/>
          </a:p>
          <a:p>
            <a:pPr>
              <a:buAutoNum type="arabicPeriod"/>
            </a:pPr>
            <a:r>
              <a:rPr lang="en-GB" dirty="0"/>
              <a:t>Motivation</a:t>
            </a:r>
            <a:endParaRPr dirty="0"/>
          </a:p>
          <a:p>
            <a:pPr>
              <a:buAutoNum type="arabicPeriod"/>
            </a:pPr>
            <a:r>
              <a:rPr lang="en-GB" dirty="0"/>
              <a:t>Pictorial representation of the ENTIRE project</a:t>
            </a:r>
            <a:endParaRPr dirty="0"/>
          </a:p>
          <a:p>
            <a:pPr>
              <a:buAutoNum type="arabicPeriod"/>
            </a:pPr>
            <a:r>
              <a:rPr lang="en-GB" dirty="0" err="1"/>
              <a:t>DataBase</a:t>
            </a:r>
            <a:r>
              <a:rPr lang="en-GB" dirty="0"/>
              <a:t> Formation</a:t>
            </a:r>
            <a:endParaRPr dirty="0"/>
          </a:p>
          <a:p>
            <a:pPr>
              <a:buAutoNum type="arabicPeriod"/>
            </a:pPr>
            <a:r>
              <a:rPr lang="en-GB" dirty="0"/>
              <a:t>Pose estimation</a:t>
            </a:r>
            <a:endParaRPr dirty="0"/>
          </a:p>
          <a:p>
            <a:pPr>
              <a:buAutoNum type="arabicPeriod"/>
            </a:pPr>
            <a:r>
              <a:rPr lang="en-GB" dirty="0"/>
              <a:t>Region of Interest</a:t>
            </a:r>
            <a:endParaRPr dirty="0"/>
          </a:p>
          <a:p>
            <a:pPr>
              <a:buAutoNum type="arabicPeriod"/>
            </a:pPr>
            <a:r>
              <a:rPr lang="en-GB" dirty="0"/>
              <a:t>Libraries used</a:t>
            </a:r>
            <a:endParaRPr dirty="0"/>
          </a:p>
          <a:p>
            <a:pPr>
              <a:buAutoNum type="arabicPeriod"/>
            </a:pPr>
            <a:r>
              <a:rPr lang="en-GB" dirty="0"/>
              <a:t>Results</a:t>
            </a:r>
            <a:endParaRPr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3216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04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14400" y="1731963"/>
          <a:ext cx="10353675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197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14400" y="1731963"/>
          <a:ext cx="10353675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186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040102" y="3224214"/>
            <a:ext cx="2849891" cy="767111"/>
            <a:chOff x="1212229" y="2147317"/>
            <a:chExt cx="2849891" cy="767111"/>
          </a:xfrm>
        </p:grpSpPr>
        <p:sp>
          <p:nvSpPr>
            <p:cNvPr id="62" name="TextBox 61"/>
            <p:cNvSpPr txBox="1"/>
            <p:nvPr/>
          </p:nvSpPr>
          <p:spPr>
            <a:xfrm>
              <a:off x="2549101" y="257587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68F1DF-96D5-40C9-A8CB-358216ACBD30}"/>
              </a:ext>
            </a:extLst>
          </p:cNvPr>
          <p:cNvSpPr txBox="1"/>
          <p:nvPr/>
        </p:nvSpPr>
        <p:spPr>
          <a:xfrm>
            <a:off x="9040102" y="2505572"/>
            <a:ext cx="359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References</a:t>
            </a:r>
            <a:endParaRPr kumimoji="0" lang="en-IN" sz="4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9011D2-654B-4EA4-A77B-7E8336F9FF2C}"/>
              </a:ext>
            </a:extLst>
          </p:cNvPr>
          <p:cNvCxnSpPr/>
          <p:nvPr/>
        </p:nvCxnSpPr>
        <p:spPr>
          <a:xfrm flipV="1">
            <a:off x="10481566" y="3275013"/>
            <a:ext cx="0" cy="145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11">
            <a:extLst>
              <a:ext uri="{FF2B5EF4-FFF2-40B4-BE49-F238E27FC236}">
                <a16:creationId xmlns:a16="http://schemas.microsoft.com/office/drawing/2014/main" id="{6F3D01B2-8935-4C80-905A-792FCB12674C}"/>
              </a:ext>
            </a:extLst>
          </p:cNvPr>
          <p:cNvSpPr>
            <a:spLocks noEditPoints="1"/>
          </p:cNvSpPr>
          <p:nvPr/>
        </p:nvSpPr>
        <p:spPr bwMode="auto">
          <a:xfrm>
            <a:off x="8716965" y="4055490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6ED0650E-36D6-4C95-8408-40FF4C552D56}"/>
              </a:ext>
            </a:extLst>
          </p:cNvPr>
          <p:cNvSpPr>
            <a:spLocks noEditPoints="1"/>
          </p:cNvSpPr>
          <p:nvPr/>
        </p:nvSpPr>
        <p:spPr bwMode="auto">
          <a:xfrm>
            <a:off x="9601204" y="4626416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314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GB"/>
              <a:t>References (1) :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256574" y="1151400"/>
            <a:ext cx="11360800" cy="5706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sz="1800">
                <a:solidFill>
                  <a:srgbClr val="FFFFFF"/>
                </a:solidFill>
              </a:rPr>
              <a:t>[1] </a:t>
            </a:r>
            <a:r>
              <a:rPr lang="en-IN" sz="1800">
                <a:solidFill>
                  <a:srgbClr val="FFFFFF"/>
                </a:solidFill>
                <a:hlinkClick r:id="rId3"/>
              </a:rPr>
              <a:t>https://www.yogajournal.com/</a:t>
            </a:r>
            <a:r>
              <a:rPr lang="en-IN" sz="1800">
                <a:solidFill>
                  <a:srgbClr val="FFFFFF"/>
                </a:solidFill>
              </a:rPr>
              <a:t>  </a:t>
            </a: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sz="1800">
                <a:solidFill>
                  <a:srgbClr val="FFFFFF"/>
                </a:solidFill>
              </a:rPr>
              <a:t>[2] A. Toshev and C. Szegedy, “DeepPose: Human pose estimation via deep neural networks,” in</a:t>
            </a: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sz="1800">
                <a:solidFill>
                  <a:srgbClr val="FFFFFF"/>
                </a:solidFill>
              </a:rPr>
              <a:t>CVPR, 2014</a:t>
            </a: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sz="1800">
                <a:solidFill>
                  <a:srgbClr val="FFFFFF"/>
                </a:solidFill>
              </a:rPr>
              <a:t>[3] Z. Cao, T. Simon, S. Wei, and Y. Sheikh, “Realtime multi-person 2D pose estimation using</a:t>
            </a: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sz="1800">
                <a:solidFill>
                  <a:srgbClr val="FFFFFF"/>
                </a:solidFill>
              </a:rPr>
              <a:t>part affinity fields</a:t>
            </a:r>
            <a:endParaRPr lang="en-IN" sz="1800" dirty="0">
              <a:solidFill>
                <a:srgbClr val="FFFFFF"/>
              </a:solidFill>
            </a:endParaRP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sz="1800">
                <a:solidFill>
                  <a:srgbClr val="FFFFFF"/>
                </a:solidFill>
              </a:rPr>
              <a:t>[4] </a:t>
            </a:r>
            <a:r>
              <a:rPr lang="en-IN" sz="1800">
                <a:solidFill>
                  <a:srgbClr val="FFFFFF"/>
                </a:solidFill>
                <a:hlinkClick r:id="rId4"/>
              </a:rPr>
              <a:t>https://medium.com/tensorflow/real-time-human-pose-estimation-in-the-browser-with-tensorflow-js-7dd0bc881cd5</a:t>
            </a:r>
            <a:r>
              <a:rPr lang="en-IN" sz="1800">
                <a:solidFill>
                  <a:srgbClr val="FFFFFF"/>
                </a:solidFill>
              </a:rPr>
              <a:t>  and  </a:t>
            </a:r>
            <a:r>
              <a:rPr lang="en-IN" sz="1800">
                <a:solidFill>
                  <a:srgbClr val="FFFFFF"/>
                </a:solidFill>
                <a:hlinkClick r:id="rId5"/>
              </a:rPr>
              <a:t>https://github.com/tensorflow/tfjs-models/tree/master/posenet</a:t>
            </a:r>
            <a:r>
              <a:rPr lang="en-IN" sz="1800">
                <a:solidFill>
                  <a:srgbClr val="FFFFFF"/>
                </a:solidFill>
              </a:rPr>
              <a:t> </a:t>
            </a: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lang="en-IN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88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GB"/>
              <a:t>References (2) :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256574" y="1151400"/>
            <a:ext cx="11360800" cy="5706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sz="1800">
                <a:solidFill>
                  <a:srgbClr val="FFFFFF"/>
                </a:solidFill>
              </a:rPr>
              <a:t>[5] </a:t>
            </a:r>
            <a:r>
              <a:rPr lang="en-IN" sz="1800">
                <a:solidFill>
                  <a:srgbClr val="FFFFFF"/>
                </a:solidFill>
                <a:hlinkClick r:id="rId3"/>
              </a:rPr>
              <a:t>https://docs.scipy.org/doc/numpy/user/whatisnumpy.html</a:t>
            </a:r>
            <a:r>
              <a:rPr lang="en-IN" sz="1800">
                <a:solidFill>
                  <a:srgbClr val="FFFFFF"/>
                </a:solidFill>
              </a:rPr>
              <a:t> </a:t>
            </a: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sz="1800">
                <a:solidFill>
                  <a:srgbClr val="FFFFFF"/>
                </a:solidFill>
              </a:rPr>
              <a:t>[6] </a:t>
            </a:r>
            <a:r>
              <a:rPr lang="en-IN" sz="1800">
                <a:solidFill>
                  <a:srgbClr val="FFFFFF"/>
                </a:solidFill>
                <a:hlinkClick r:id="rId4"/>
              </a:rPr>
              <a:t>https://pypi.org/project/google_images_download/</a:t>
            </a:r>
            <a:r>
              <a:rPr lang="en-IN" sz="1800">
                <a:solidFill>
                  <a:srgbClr val="FFFFFF"/>
                </a:solidFill>
              </a:rPr>
              <a:t> </a:t>
            </a: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sz="1800">
                <a:solidFill>
                  <a:srgbClr val="FFFFFF"/>
                </a:solidFill>
              </a:rPr>
              <a:t>[7] </a:t>
            </a:r>
            <a:r>
              <a:rPr lang="en-IN" sz="1800">
                <a:solidFill>
                  <a:srgbClr val="FFFFFF"/>
                </a:solidFill>
                <a:hlinkClick r:id="rId5"/>
              </a:rPr>
              <a:t>https://scikit-learn.org/stable/modules/generated/sklearn.model_selection</a:t>
            </a:r>
            <a:r>
              <a:rPr lang="en-IN" sz="180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401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0" algn="ctr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sz="9600">
                <a:solidFill>
                  <a:srgbClr val="FFFFFF"/>
                </a:solidFill>
              </a:rPr>
              <a:t>THANK YOU !!</a:t>
            </a:r>
          </a:p>
          <a:p>
            <a:pPr indent="0" algn="ctr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sz="9600">
                <a:solidFill>
                  <a:srgbClr val="FFFFFF"/>
                </a:solidFill>
              </a:rPr>
              <a:t>Q&amp;A</a:t>
            </a:r>
          </a:p>
          <a:p>
            <a:pPr indent="0" algn="ctr">
              <a:spcBef>
                <a:spcPts val="2133"/>
              </a:spcBef>
              <a:spcAft>
                <a:spcPts val="2133"/>
              </a:spcAft>
              <a:buNone/>
            </a:pPr>
            <a:endParaRPr lang="en-I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80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040102" y="3224214"/>
            <a:ext cx="2849891" cy="767111"/>
            <a:chOff x="1212229" y="2147317"/>
            <a:chExt cx="2849891" cy="767111"/>
          </a:xfrm>
        </p:grpSpPr>
        <p:sp>
          <p:nvSpPr>
            <p:cNvPr id="62" name="TextBox 61"/>
            <p:cNvSpPr txBox="1"/>
            <p:nvPr/>
          </p:nvSpPr>
          <p:spPr>
            <a:xfrm>
              <a:off x="2549101" y="257587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68A7F8-86F0-4B67-8C4F-0940B5693AB2}"/>
              </a:ext>
            </a:extLst>
          </p:cNvPr>
          <p:cNvCxnSpPr>
            <a:cxnSpLocks/>
          </p:cNvCxnSpPr>
          <p:nvPr/>
        </p:nvCxnSpPr>
        <p:spPr>
          <a:xfrm>
            <a:off x="1756958" y="4560889"/>
            <a:ext cx="0" cy="1140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2540BF-C75D-424A-8FC5-EAB58E28E278}"/>
              </a:ext>
            </a:extLst>
          </p:cNvPr>
          <p:cNvSpPr txBox="1"/>
          <p:nvPr/>
        </p:nvSpPr>
        <p:spPr>
          <a:xfrm>
            <a:off x="699796" y="5635690"/>
            <a:ext cx="3524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3B780463-2760-467D-AE5A-1C11F4A46032}"/>
              </a:ext>
            </a:extLst>
          </p:cNvPr>
          <p:cNvSpPr>
            <a:spLocks noEditPoints="1"/>
          </p:cNvSpPr>
          <p:nvPr/>
        </p:nvSpPr>
        <p:spPr bwMode="auto">
          <a:xfrm>
            <a:off x="8642351" y="405462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479B559-21CB-495C-BEDB-C43ED11BD5B5}"/>
              </a:ext>
            </a:extLst>
          </p:cNvPr>
          <p:cNvSpPr>
            <a:spLocks noEditPoints="1"/>
          </p:cNvSpPr>
          <p:nvPr/>
        </p:nvSpPr>
        <p:spPr bwMode="auto">
          <a:xfrm>
            <a:off x="9485380" y="4643340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98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b="1" u="sng">
                <a:solidFill>
                  <a:srgbClr val="FF421D"/>
                </a:solidFill>
              </a:rPr>
              <a:t>Yoga-asana [1] :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is a Sanskrit term translating to “posture” or “pose” </a:t>
            </a:r>
            <a:r>
              <a:rPr lang="en-US" dirty="0" err="1">
                <a:solidFill>
                  <a:srgbClr val="FFFFFF"/>
                </a:solidFill>
              </a:rPr>
              <a:t>i.e</a:t>
            </a:r>
            <a:r>
              <a:rPr lang="en-US" dirty="0">
                <a:solidFill>
                  <a:srgbClr val="FFFFFF"/>
                </a:solidFill>
              </a:rPr>
              <a:t> a steady , comfortable seat specifically for meditation</a:t>
            </a:r>
          </a:p>
          <a:p>
            <a:pPr marL="36900" lv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u="sng" dirty="0">
                <a:solidFill>
                  <a:srgbClr val="FF421D"/>
                </a:solidFill>
              </a:rPr>
              <a:t>Problem addressed :</a:t>
            </a:r>
            <a:r>
              <a:rPr lang="en-GB" dirty="0">
                <a:solidFill>
                  <a:srgbClr val="FFFFFF"/>
                </a:solidFill>
              </a:rPr>
              <a:t> Incorrect postures lead to physical musculoskeletal disorders including osteoarthritis , hyper kyphosis and lower back pain</a:t>
            </a:r>
          </a:p>
          <a:p>
            <a:pPr marL="36900" indent="0">
              <a:buNone/>
            </a:pPr>
            <a:endParaRPr lang="en-GB" dirty="0">
              <a:solidFill>
                <a:srgbClr val="FFFFFF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FF421D"/>
                </a:solidFill>
              </a:rPr>
              <a:t>Solution :</a:t>
            </a:r>
            <a:r>
              <a:rPr lang="en-US" dirty="0">
                <a:solidFill>
                  <a:srgbClr val="FFFFFF"/>
                </a:solidFill>
              </a:rPr>
              <a:t> We propose a </a:t>
            </a:r>
            <a:r>
              <a:rPr lang="en-US">
                <a:solidFill>
                  <a:srgbClr val="FFFFFF"/>
                </a:solidFill>
              </a:rPr>
              <a:t>computer-based solution[2] ,[3] </a:t>
            </a:r>
            <a:r>
              <a:rPr lang="en-US" dirty="0">
                <a:solidFill>
                  <a:srgbClr val="FFFFFF"/>
                </a:solidFill>
              </a:rPr>
              <a:t>for the above which requires NO 3rd person involvement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040102" y="3224214"/>
            <a:ext cx="2849891" cy="767111"/>
            <a:chOff x="1212229" y="2147317"/>
            <a:chExt cx="2849891" cy="767111"/>
          </a:xfrm>
        </p:grpSpPr>
        <p:sp>
          <p:nvSpPr>
            <p:cNvPr id="62" name="TextBox 61"/>
            <p:cNvSpPr txBox="1"/>
            <p:nvPr/>
          </p:nvSpPr>
          <p:spPr>
            <a:xfrm>
              <a:off x="2549101" y="257587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68A7F8-86F0-4B67-8C4F-0940B5693AB2}"/>
              </a:ext>
            </a:extLst>
          </p:cNvPr>
          <p:cNvCxnSpPr>
            <a:cxnSpLocks/>
          </p:cNvCxnSpPr>
          <p:nvPr/>
        </p:nvCxnSpPr>
        <p:spPr>
          <a:xfrm>
            <a:off x="2960607" y="3484564"/>
            <a:ext cx="0" cy="221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2540BF-C75D-424A-8FC5-EAB58E28E278}"/>
              </a:ext>
            </a:extLst>
          </p:cNvPr>
          <p:cNvSpPr txBox="1"/>
          <p:nvPr/>
        </p:nvSpPr>
        <p:spPr>
          <a:xfrm>
            <a:off x="2052737" y="5635690"/>
            <a:ext cx="3545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MOTIVATION</a:t>
            </a: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C2C55A77-BC79-4AFB-9141-0C491BF6E951}"/>
              </a:ext>
            </a:extLst>
          </p:cNvPr>
          <p:cNvSpPr>
            <a:spLocks noEditPoints="1"/>
          </p:cNvSpPr>
          <p:nvPr/>
        </p:nvSpPr>
        <p:spPr bwMode="auto">
          <a:xfrm>
            <a:off x="8693230" y="4055490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A8A2CAA6-B02C-4D2F-B428-53FD35D1BA0A}"/>
              </a:ext>
            </a:extLst>
          </p:cNvPr>
          <p:cNvSpPr>
            <a:spLocks noEditPoints="1"/>
          </p:cNvSpPr>
          <p:nvPr/>
        </p:nvSpPr>
        <p:spPr bwMode="auto">
          <a:xfrm>
            <a:off x="9601100" y="462467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45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Motivation (What brings us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Solving </a:t>
            </a:r>
            <a:r>
              <a:rPr lang="en-US">
                <a:solidFill>
                  <a:srgbClr val="FFFFFF"/>
                </a:solidFill>
              </a:rPr>
              <a:t>a </a:t>
            </a:r>
            <a:r>
              <a:rPr lang="en-US" u="sng"/>
              <a:t>real life issue </a:t>
            </a:r>
            <a:r>
              <a:rPr lang="en-US">
                <a:solidFill>
                  <a:srgbClr val="FFFFFF"/>
                </a:solidFill>
              </a:rPr>
              <a:t>of </a:t>
            </a:r>
            <a:r>
              <a:rPr lang="en-US" dirty="0">
                <a:solidFill>
                  <a:srgbClr val="FFFFFF"/>
                </a:solidFill>
              </a:rPr>
              <a:t>damage caused via incorrect postures </a:t>
            </a:r>
          </a:p>
          <a:p>
            <a:pPr marL="36900" lv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u="sng">
                <a:solidFill>
                  <a:srgbClr val="FFFFFF"/>
                </a:solidFill>
              </a:rPr>
              <a:t>Practical implementation </a:t>
            </a:r>
            <a:r>
              <a:rPr lang="en-US">
                <a:solidFill>
                  <a:srgbClr val="FFFFFF"/>
                </a:solidFill>
              </a:rPr>
              <a:t>of </a:t>
            </a:r>
            <a:r>
              <a:rPr lang="en-US" dirty="0">
                <a:solidFill>
                  <a:srgbClr val="FFFFFF"/>
                </a:solidFill>
              </a:rPr>
              <a:t>Machine Learning algorithms , and working with datasets </a:t>
            </a:r>
          </a:p>
          <a:p>
            <a:pPr marL="36900" lv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Understanding </a:t>
            </a:r>
            <a:r>
              <a:rPr lang="en-US">
                <a:solidFill>
                  <a:srgbClr val="FFFFFF"/>
                </a:solidFill>
              </a:rPr>
              <a:t>the widespread </a:t>
            </a:r>
            <a:r>
              <a:rPr lang="en-US" u="sng">
                <a:solidFill>
                  <a:srgbClr val="FFFFFF"/>
                </a:solidFill>
              </a:rPr>
              <a:t>uses of classification </a:t>
            </a:r>
            <a:r>
              <a:rPr lang="en-US">
                <a:solidFill>
                  <a:srgbClr val="FFFFFF"/>
                </a:solidFill>
              </a:rPr>
              <a:t>methodology </a:t>
            </a:r>
            <a:r>
              <a:rPr lang="en-US" dirty="0">
                <a:solidFill>
                  <a:srgbClr val="FFFFFF"/>
                </a:solidFill>
              </a:rPr>
              <a:t>not only for this project, but as a whole </a:t>
            </a:r>
          </a:p>
          <a:p>
            <a:pPr marL="36900" indent="0">
              <a:buNone/>
            </a:pP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Not a plethora of research done on Human Pose Estimation topic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1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040102" y="3224214"/>
            <a:ext cx="2849891" cy="767111"/>
            <a:chOff x="1212229" y="2147317"/>
            <a:chExt cx="2849891" cy="767111"/>
          </a:xfrm>
        </p:grpSpPr>
        <p:sp>
          <p:nvSpPr>
            <p:cNvPr id="62" name="TextBox 61"/>
            <p:cNvSpPr txBox="1"/>
            <p:nvPr/>
          </p:nvSpPr>
          <p:spPr>
            <a:xfrm>
              <a:off x="2549101" y="257587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67E3C5-DBA3-4174-8CA1-6FA934545981}"/>
              </a:ext>
            </a:extLst>
          </p:cNvPr>
          <p:cNvCxnSpPr>
            <a:cxnSpLocks/>
          </p:cNvCxnSpPr>
          <p:nvPr/>
        </p:nvCxnSpPr>
        <p:spPr>
          <a:xfrm flipV="1">
            <a:off x="3872204" y="713592"/>
            <a:ext cx="0" cy="658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5BC359-1C27-4F32-B882-ABE8F4660666}"/>
              </a:ext>
            </a:extLst>
          </p:cNvPr>
          <p:cNvSpPr txBox="1"/>
          <p:nvPr/>
        </p:nvSpPr>
        <p:spPr>
          <a:xfrm>
            <a:off x="1464906" y="251927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PICTORIAL REPRESENTATION OF THE PROJECT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3E5EDB1-7731-4321-B47C-F96EE0BCF94C}"/>
              </a:ext>
            </a:extLst>
          </p:cNvPr>
          <p:cNvSpPr>
            <a:spLocks noEditPoints="1"/>
          </p:cNvSpPr>
          <p:nvPr/>
        </p:nvSpPr>
        <p:spPr bwMode="auto">
          <a:xfrm>
            <a:off x="8716965" y="4055490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5151ABA1-8EF2-41F2-BE33-68B9935C78E1}"/>
              </a:ext>
            </a:extLst>
          </p:cNvPr>
          <p:cNvSpPr>
            <a:spLocks noEditPoints="1"/>
          </p:cNvSpPr>
          <p:nvPr/>
        </p:nvSpPr>
        <p:spPr bwMode="auto">
          <a:xfrm>
            <a:off x="9601204" y="4626416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59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GB"/>
              <a:t>Pictorial walk-through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2834" y="1188305"/>
            <a:ext cx="2113567" cy="170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4">
            <a:alphaModFix/>
          </a:blip>
          <a:srcRect l="42868" t="-214485" r="-73484" b="183868"/>
          <a:stretch/>
        </p:blipFill>
        <p:spPr>
          <a:xfrm>
            <a:off x="6281633" y="1808500"/>
            <a:ext cx="3978499" cy="170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09" y="1557899"/>
            <a:ext cx="2459675" cy="1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8601" y="1557885"/>
            <a:ext cx="1847700" cy="18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2834" y="4335867"/>
            <a:ext cx="2241565" cy="15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2433" y="3961133"/>
            <a:ext cx="2733168" cy="19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634" y="4015818"/>
            <a:ext cx="2241567" cy="18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3274967" y="1885700"/>
            <a:ext cx="1254800" cy="76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0FF00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7517167" y="1885700"/>
            <a:ext cx="1627600" cy="76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" name="Google Shape;104;p19"/>
          <p:cNvSpPr/>
          <p:nvPr/>
        </p:nvSpPr>
        <p:spPr>
          <a:xfrm>
            <a:off x="3249700" y="4557867"/>
            <a:ext cx="1390800" cy="763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" name="Google Shape;105;p19"/>
          <p:cNvSpPr/>
          <p:nvPr/>
        </p:nvSpPr>
        <p:spPr>
          <a:xfrm>
            <a:off x="7753817" y="4744217"/>
            <a:ext cx="1390800" cy="763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" name="Google Shape;106;p19"/>
          <p:cNvSpPr/>
          <p:nvPr/>
        </p:nvSpPr>
        <p:spPr>
          <a:xfrm>
            <a:off x="10260133" y="2998367"/>
            <a:ext cx="745600" cy="119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14767" y="3642812"/>
            <a:ext cx="745600" cy="734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03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040102" y="3224214"/>
            <a:ext cx="2849891" cy="767111"/>
            <a:chOff x="1212229" y="2147317"/>
            <a:chExt cx="2849891" cy="767111"/>
          </a:xfrm>
        </p:grpSpPr>
        <p:sp>
          <p:nvSpPr>
            <p:cNvPr id="62" name="TextBox 61"/>
            <p:cNvSpPr txBox="1"/>
            <p:nvPr/>
          </p:nvSpPr>
          <p:spPr>
            <a:xfrm>
              <a:off x="2549101" y="257587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67E3C5-DBA3-4174-8CA1-6FA934545981}"/>
              </a:ext>
            </a:extLst>
          </p:cNvPr>
          <p:cNvCxnSpPr>
            <a:cxnSpLocks/>
          </p:cNvCxnSpPr>
          <p:nvPr/>
        </p:nvCxnSpPr>
        <p:spPr>
          <a:xfrm flipV="1">
            <a:off x="5219701" y="1750231"/>
            <a:ext cx="0" cy="658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68F1DF-96D5-40C9-A8CB-358216ACBD30}"/>
              </a:ext>
            </a:extLst>
          </p:cNvPr>
          <p:cNvSpPr txBox="1"/>
          <p:nvPr/>
        </p:nvSpPr>
        <p:spPr>
          <a:xfrm>
            <a:off x="4224338" y="874741"/>
            <a:ext cx="420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DataBase 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E9BB4D03-9BCD-4E48-96F5-ABA5B0676194}"/>
              </a:ext>
            </a:extLst>
          </p:cNvPr>
          <p:cNvSpPr>
            <a:spLocks noEditPoints="1"/>
          </p:cNvSpPr>
          <p:nvPr/>
        </p:nvSpPr>
        <p:spPr bwMode="auto">
          <a:xfrm>
            <a:off x="8716965" y="4055490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36AEE10-9666-4279-A1F7-3EA8197376BC}"/>
              </a:ext>
            </a:extLst>
          </p:cNvPr>
          <p:cNvSpPr>
            <a:spLocks noEditPoints="1"/>
          </p:cNvSpPr>
          <p:nvPr/>
        </p:nvSpPr>
        <p:spPr bwMode="auto">
          <a:xfrm>
            <a:off x="9601204" y="4626416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969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199</TotalTime>
  <Words>577</Words>
  <Application>Microsoft Office PowerPoint</Application>
  <PresentationFormat>Widescreen</PresentationFormat>
  <Paragraphs>85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Calisto MT</vt:lpstr>
      <vt:lpstr>Wingdings 2</vt:lpstr>
      <vt:lpstr>Slate</vt:lpstr>
      <vt:lpstr>Yoga Posture Recognition For Self Training</vt:lpstr>
      <vt:lpstr>PowerPoint Presentation</vt:lpstr>
      <vt:lpstr>PowerPoint Presentation</vt:lpstr>
      <vt:lpstr>INTRODUCTION</vt:lpstr>
      <vt:lpstr>PowerPoint Presentation</vt:lpstr>
      <vt:lpstr>Motivation (What brings us here)</vt:lpstr>
      <vt:lpstr>PowerPoint Presentation</vt:lpstr>
      <vt:lpstr>Pictorial walk-through</vt:lpstr>
      <vt:lpstr>PowerPoint Presentation</vt:lpstr>
      <vt:lpstr>DataBase Formation :</vt:lpstr>
      <vt:lpstr>PowerPoint Presentation</vt:lpstr>
      <vt:lpstr>Pose Estimation :</vt:lpstr>
      <vt:lpstr>PowerPoint Presentation</vt:lpstr>
      <vt:lpstr>ROI (Region of Interest) : </vt:lpstr>
      <vt:lpstr>PowerPoint Presentation</vt:lpstr>
      <vt:lpstr>Libraries Used :</vt:lpstr>
      <vt:lpstr>PowerPoint Presentation</vt:lpstr>
      <vt:lpstr>Results</vt:lpstr>
      <vt:lpstr>Result</vt:lpstr>
      <vt:lpstr>Results</vt:lpstr>
      <vt:lpstr>Results</vt:lpstr>
      <vt:lpstr>PowerPoint Presentation</vt:lpstr>
      <vt:lpstr>References (1) :</vt:lpstr>
      <vt:lpstr>References (2)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Yoga Posture Recognition For Self Training</dc:title>
  <dc:creator>Aman Sinha</dc:creator>
  <cp:lastModifiedBy>Ankit Akawad</cp:lastModifiedBy>
  <cp:revision>16</cp:revision>
  <dcterms:created xsi:type="dcterms:W3CDTF">2019-06-12T13:30:02Z</dcterms:created>
  <dcterms:modified xsi:type="dcterms:W3CDTF">2019-06-12T16:51:46Z</dcterms:modified>
</cp:coreProperties>
</file>